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61" r:id="rId2"/>
    <p:sldId id="582" r:id="rId3"/>
    <p:sldId id="567" r:id="rId4"/>
    <p:sldId id="580" r:id="rId5"/>
    <p:sldId id="584" r:id="rId6"/>
    <p:sldId id="571" r:id="rId7"/>
    <p:sldId id="575" r:id="rId8"/>
    <p:sldId id="572" r:id="rId9"/>
    <p:sldId id="587" r:id="rId10"/>
    <p:sldId id="581" r:id="rId11"/>
    <p:sldId id="583" r:id="rId12"/>
    <p:sldId id="579" r:id="rId13"/>
    <p:sldId id="588" r:id="rId14"/>
    <p:sldId id="586" r:id="rId15"/>
    <p:sldId id="585" r:id="rId16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9900FF"/>
    <a:srgbClr val="EEECE1"/>
    <a:srgbClr val="3333FF"/>
    <a:srgbClr val="0000CC"/>
    <a:srgbClr val="3333CC"/>
    <a:srgbClr val="66FFFF"/>
    <a:srgbClr val="FFFFCC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2" autoAdjust="0"/>
    <p:restoredTop sz="94614" autoAdjust="0"/>
  </p:normalViewPr>
  <p:slideViewPr>
    <p:cSldViewPr>
      <p:cViewPr varScale="1">
        <p:scale>
          <a:sx n="110" d="100"/>
          <a:sy n="110" d="100"/>
        </p:scale>
        <p:origin x="17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7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F85165-587F-43D5-9BDA-016870AC9705}" type="datetimeFigureOut">
              <a:rPr lang="zh-TW" altLang="en-US"/>
              <a:pPr>
                <a:defRPr/>
              </a:pPr>
              <a:t>2020/2/24</a:t>
            </a:fld>
            <a:endParaRPr lang="en-US" altLang="zh-TW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7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9C36C8-EC1C-4175-9370-B5FD21D64D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655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277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E7783D-DF85-401A-9327-26B5CE3CBAF5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277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C570BC5-A60C-4994-AB3B-7C40B41B41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127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49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26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70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70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998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38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B5971-A630-4595-9C47-86EB5359A9B4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7419E-E9E7-4195-849C-D475B2FDBE29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FB66-6813-415E-9B99-166D875020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736600"/>
            <a:ext cx="9144000" cy="6121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8B32E-D6F8-4151-A832-E364C98BCBBB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0F30-A6DE-4316-9201-6D58B72E6F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587C-7A2A-4BEE-AB70-4CBFEFED8384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69E5-5491-4D70-8457-AE1EECB4EC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8FF1E-4A0D-48D2-8F53-BAF228117E0C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966D5-5774-421B-8CB3-A87B7833C8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E54C2-A164-41E3-8882-11D7757459CF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E6B9E-A8C4-43F9-8FAC-FA55BA34F1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 txBox="1">
            <a:spLocks noChangeArrowheads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r">
              <a:defRPr sz="1400"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A1E2C09-BC9E-48A4-AD37-856FAD2CD75B}" type="slidenum">
              <a:rPr kumimoji="0" lang="en-US" altLang="zh-TW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dirty="0">
              <a:ea typeface="+mn-ea"/>
            </a:endParaRPr>
          </a:p>
        </p:txBody>
      </p:sp>
      <p:pic>
        <p:nvPicPr>
          <p:cNvPr id="29698" name="Picture 2" descr="「工業局」的圖片搜尋結果"/>
          <p:cNvPicPr>
            <a:picLocks noChangeAspect="1" noChangeArrowheads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47" y="-24"/>
            <a:ext cx="1074685" cy="771347"/>
          </a:xfrm>
          <a:prstGeom prst="rect">
            <a:avLst/>
          </a:prstGeom>
          <a:noFill/>
        </p:spPr>
      </p:pic>
      <p:sp>
        <p:nvSpPr>
          <p:cNvPr id="4" name="矩形 3"/>
          <p:cNvSpPr/>
          <p:nvPr userDrawn="1"/>
        </p:nvSpPr>
        <p:spPr>
          <a:xfrm>
            <a:off x="0" y="663556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4572000" y="663556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53" r:id="rId2"/>
    <p:sldLayoutId id="2147484455" r:id="rId3"/>
    <p:sldLayoutId id="2147484457" r:id="rId4"/>
    <p:sldLayoutId id="2147484458" r:id="rId5"/>
    <p:sldLayoutId id="214748445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6381328"/>
            <a:ext cx="9180512" cy="50405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中華民國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109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年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dirty="0" smtClean="0">
                <a:ea typeface="標楷體" pitchFamily="65" charset="-120"/>
                <a:cs typeface="Arial" pitchFamily="34" charset="0"/>
              </a:rPr>
              <a:t>○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月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○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日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85786" y="3622135"/>
            <a:ext cx="785818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學校</a:t>
            </a:r>
            <a:r>
              <a:rPr kumimoji="0" lang="en-US" altLang="zh-TW" sz="2200" b="1" dirty="0" smtClean="0">
                <a:ea typeface="標楷體" pitchFamily="65" charset="-120"/>
                <a:cs typeface="Arial" pitchFamily="34" charset="0"/>
              </a:rPr>
              <a:t>/</a:t>
            </a: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單位</a:t>
            </a: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園區分區：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計畫主持人</a:t>
            </a: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：</a:t>
            </a:r>
            <a:endParaRPr kumimoji="0" lang="en-US" altLang="zh-TW" sz="2200" b="1" dirty="0" smtClean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報告者／職稱：</a:t>
            </a:r>
            <a:endParaRPr kumimoji="0" lang="en-US" altLang="zh-TW" sz="2200" b="1" dirty="0" smtClean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加值工作：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□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是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(□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人才；□技術；□營運；□其他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 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、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□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否</a:t>
            </a:r>
            <a:endParaRPr kumimoji="0" lang="en-US" altLang="zh-TW" sz="2200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400" y="746272"/>
            <a:ext cx="8740080" cy="115967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109</a:t>
            </a:r>
            <a:r>
              <a:rPr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年度產業園區產業輔導創新計畫</a:t>
            </a:r>
            <a:endParaRPr lang="en-US" altLang="zh-TW" sz="3600" b="1" dirty="0">
              <a:solidFill>
                <a:srgbClr val="0000CC"/>
              </a:solidFill>
              <a:ea typeface="標楷體" pitchFamily="65" charset="-120"/>
              <a:cs typeface="Arial" pitchFamily="34" charset="0"/>
            </a:endParaRPr>
          </a:p>
          <a:p>
            <a:pPr algn="ctr">
              <a:lnSpc>
                <a:spcPts val="4000"/>
              </a:lnSpc>
              <a:spcBef>
                <a:spcPts val="0"/>
              </a:spcBef>
              <a:defRPr/>
            </a:pPr>
            <a:r>
              <a:rPr kumimoji="0" lang="zh-TW" altLang="en-US" sz="3200" b="1" kern="0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產業</a:t>
            </a:r>
            <a:r>
              <a:rPr kumimoji="0" lang="zh-TW" altLang="en-US" sz="3200" b="1" kern="0" dirty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園區</a:t>
            </a:r>
            <a:r>
              <a:rPr kumimoji="0" lang="zh-TW" altLang="en-US" sz="3200" b="1" kern="0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專案輔導計畫</a:t>
            </a:r>
            <a:endParaRPr lang="zh-TW" altLang="en-US" sz="3200" b="1" dirty="0">
              <a:solidFill>
                <a:srgbClr val="0000CC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67544" y="1990499"/>
            <a:ext cx="8352928" cy="1439020"/>
          </a:xfrm>
          <a:prstGeom prst="roundRect">
            <a:avLst>
              <a:gd name="adj" fmla="val 843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71463"/>
            <a:r>
              <a:rPr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計畫名稱：</a:t>
            </a:r>
            <a:r>
              <a:rPr kumimoji="0"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kumimoji="0"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參考格式</a:t>
            </a:r>
            <a:r>
              <a:rPr kumimoji="0"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zh-TW" altLang="en-US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一、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與既有基本工作之比較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2844" y="770556"/>
            <a:ext cx="885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加值工作應有別於既有基本工作項目範疇，著重於須深化或強化之部分，例如：</a:t>
            </a:r>
            <a:endParaRPr lang="en-US" altLang="zh-TW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90488" lvl="1" indent="90488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人才加值：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基本工作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協助培養乙、丙級焊接人才；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培訓甲級證照人才</a:t>
            </a:r>
            <a:endParaRPr lang="en-US" altLang="zh-TW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90488" lvl="1" indent="90488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技術加值：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基本工作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單點技術或製程改善；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產線智能化</a:t>
            </a:r>
            <a:endParaRPr lang="en-US" altLang="zh-TW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90488" lvl="1" indent="90488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營運加值：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基本工作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展銷活動辦理；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實際促成國際合作或外銷訂單取得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57158" y="2199316"/>
          <a:ext cx="8501122" cy="344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基本工作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加值工作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48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除原訂基本工作項目及數量外，應說明各項工作著重之主軸及重點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奠基基本工作範疇，請說明加值工作再深化或強化之重點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6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二、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實施策略及</a:t>
            </a: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作法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請說明加值工作之目標、策略作法及參與廠商加值輔導內容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預期產出與效益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(1)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773652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請說明加值工作之產出與效益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預期產出與效益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請說明階段重要里程埤之查核工作指標及佐證資料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57158" y="3500438"/>
          <a:ext cx="8501122" cy="2174094"/>
        </p:xfrm>
        <a:graphic>
          <a:graphicData uri="http://schemas.openxmlformats.org/drawingml/2006/table">
            <a:tbl>
              <a:tblPr/>
              <a:tblGrid>
                <a:gridCol w="1285884"/>
                <a:gridCol w="1602846"/>
                <a:gridCol w="3549012"/>
                <a:gridCol w="2063380"/>
              </a:tblGrid>
              <a:tr h="362113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查核時間</a:t>
                      </a:r>
                      <a:endParaRPr lang="zh-TW" altLang="en-US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預期成效</a:t>
                      </a:r>
                      <a:endParaRPr lang="zh-TW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驗收方式及指標</a:t>
                      </a:r>
                      <a:endParaRPr lang="zh-TW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佐證資料</a:t>
                      </a:r>
                      <a:endParaRPr lang="zh-TW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96000">
                <a:tc rowSpan="2"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期中報告</a:t>
                      </a:r>
                      <a:endParaRPr lang="en-US" altLang="zh-TW" sz="18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(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預計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8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)</a:t>
                      </a:r>
                      <a:endParaRPr lang="zh-TW" altLang="en-US" sz="1800" kern="100" dirty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如：取得新市場訂單</a:t>
                      </a:r>
                      <a:endParaRPr lang="zh-TW" sz="1600" kern="100" dirty="0"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如：爭取○○市場訂單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案</a:t>
                      </a: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如：訂單文件</a:t>
                      </a: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3066" marR="1306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301">
                <a:tc rowSpan="2"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期末驗收</a:t>
                      </a:r>
                      <a:endParaRPr lang="en-US" altLang="zh-TW" sz="18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(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預計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11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)</a:t>
                      </a:r>
                      <a:endParaRPr lang="zh-TW" altLang="en-US" sz="18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>
                        <a:solidFill>
                          <a:schemeClr val="tx1"/>
                        </a:solidFill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3066" marR="1306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>
                        <a:solidFill>
                          <a:schemeClr val="tx1"/>
                        </a:solidFill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57158" y="1000812"/>
            <a:ext cx="8501122" cy="24776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>
            <a:lvl1pPr marL="2667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19494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4066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28638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3210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271463" indent="-271463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指標項目訂定之建議：</a:t>
            </a:r>
            <a:r>
              <a:rPr kumimoji="0" lang="en-US" altLang="zh-TW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參考項目，請依原規劃加值類型訂定年度產出指標</a:t>
            </a:r>
            <a:r>
              <a:rPr kumimoji="0" lang="en-US" altLang="zh-TW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</a:p>
          <a:p>
            <a:pPr marL="533400" indent="-261938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人才加值：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培訓主題及課程規劃、預計培訓班次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/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人數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/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人次、預計取得專業證照之等級及人數、人才留用或就業人數、其他如作法創新性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與既有教育部、勞動部、經濟部人才培育計畫之作法比較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，或擴充性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…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等</a:t>
            </a:r>
          </a:p>
          <a:p>
            <a:pPr marL="533400" indent="-261938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技術加值：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目標廠商名稱及家數、產線輔導規格前後比較、年度應用達成情形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完成多少產線或實際達到量產等輔導目標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、產能提升、生產或人力成本降低、良率提升情形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…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等、通過研發補助通過件數或聯盟型計畫</a:t>
            </a:r>
          </a:p>
          <a:p>
            <a:pPr marL="533400" indent="-261938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營運加值：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目標廠商名稱及家數、是否有新營運或服務模式導入及階段進度成效、市場通路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商機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拓展進度與承諾、營運效率提升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含成本、人力降低情形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、其他如公司規模提升、營業額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內外銷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成長、或有新部門或新創公司成立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…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四、經費需求表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836712"/>
            <a:ext cx="844076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60363" indent="-360363">
              <a:buFont typeface="Wingdings" pitchFamily="2" charset="2"/>
              <a:buChar char="n"/>
              <a:defRPr/>
            </a:pPr>
            <a:r>
              <a:rPr lang="zh-TW" altLang="en-US" sz="24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加值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工作之經費表</a:t>
            </a:r>
            <a:endParaRPr lang="en-US" altLang="zh-TW" sz="2400" b="1" dirty="0"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611560" y="1412776"/>
          <a:ext cx="8103844" cy="2863632"/>
        </p:xfrm>
        <a:graphic>
          <a:graphicData uri="http://schemas.openxmlformats.org/drawingml/2006/table">
            <a:tbl>
              <a:tblPr/>
              <a:tblGrid>
                <a:gridCol w="2417762"/>
                <a:gridCol w="2114182"/>
                <a:gridCol w="3571900"/>
              </a:tblGrid>
              <a:tr h="480214"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項目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金額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元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計算說明</a:t>
                      </a: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</a:tr>
              <a:tr h="1498991">
                <a:tc>
                  <a:txBody>
                    <a:bodyPr/>
                    <a:lstStyle/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直接薪資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管理費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其他直接費用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人事費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旅運費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材料費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業務費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1809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38125" algn="l"/>
                        </a:tabLst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…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合  計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/>
          </p:cNvSpPr>
          <p:nvPr/>
        </p:nvSpPr>
        <p:spPr bwMode="auto">
          <a:xfrm>
            <a:off x="2511669" y="2205039"/>
            <a:ext cx="4120662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56"/>
              </a:avLst>
            </a:prstTxWarp>
          </a:bodyPr>
          <a:lstStyle/>
          <a:p>
            <a:pPr algn="ctr"/>
            <a:r>
              <a:rPr lang="zh-TW" altLang="en-U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標楷體"/>
                <a:ea typeface="標楷體"/>
              </a:rPr>
              <a:t>簡報結束</a:t>
            </a:r>
          </a:p>
          <a:p>
            <a:pPr algn="ctr"/>
            <a:r>
              <a:rPr lang="zh-TW" altLang="en-U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標楷體"/>
                <a:ea typeface="標楷體"/>
              </a:rPr>
              <a:t>敬請指正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4"/>
          <p:cNvSpPr txBox="1">
            <a:spLocks noChangeArrowheads="1"/>
          </p:cNvSpPr>
          <p:nvPr/>
        </p:nvSpPr>
        <p:spPr bwMode="auto">
          <a:xfrm>
            <a:off x="3203848" y="35913"/>
            <a:ext cx="273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簡報大綱</a:t>
            </a:r>
          </a:p>
        </p:txBody>
      </p:sp>
      <p:sp>
        <p:nvSpPr>
          <p:cNvPr id="5" name="AutoShape 40"/>
          <p:cNvSpPr>
            <a:spLocks noChangeArrowheads="1"/>
          </p:cNvSpPr>
          <p:nvPr/>
        </p:nvSpPr>
        <p:spPr bwMode="gray">
          <a:xfrm>
            <a:off x="1357290" y="4152908"/>
            <a:ext cx="6286544" cy="213361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AutoShape 41"/>
          <p:cNvSpPr>
            <a:spLocks noChangeArrowheads="1"/>
          </p:cNvSpPr>
          <p:nvPr/>
        </p:nvSpPr>
        <p:spPr bwMode="gray">
          <a:xfrm>
            <a:off x="1357290" y="1612894"/>
            <a:ext cx="6286544" cy="210185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1900212" y="3932245"/>
            <a:ext cx="5128401" cy="463550"/>
            <a:chOff x="720" y="1392"/>
            <a:chExt cx="4058" cy="480"/>
          </a:xfrm>
        </p:grpSpPr>
        <p:sp>
          <p:nvSpPr>
            <p:cNvPr id="8" name="AutoShape 4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0" name="AutoShape 4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AutoShape 4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38039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1903387" y="1390644"/>
            <a:ext cx="5128401" cy="463550"/>
            <a:chOff x="720" y="1392"/>
            <a:chExt cx="4058" cy="480"/>
          </a:xfrm>
        </p:grpSpPr>
        <p:sp>
          <p:nvSpPr>
            <p:cNvPr id="13" name="AutoShape 5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5" name="AutoShape 5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" name="AutoShape 5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3176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7" name="Rectangle 57"/>
          <p:cNvSpPr>
            <a:spLocks noChangeArrowheads="1"/>
          </p:cNvSpPr>
          <p:nvPr/>
        </p:nvSpPr>
        <p:spPr bwMode="gray">
          <a:xfrm>
            <a:off x="1960521" y="1385816"/>
            <a:ext cx="5003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基本工作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black">
          <a:xfrm>
            <a:off x="1928794" y="1887532"/>
            <a:ext cx="5143536" cy="18004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一、年度計畫目標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二、實施策略及作法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三、預期產出與效益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四、經費需求表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9" name="Rectangle 57"/>
          <p:cNvSpPr>
            <a:spLocks noChangeArrowheads="1"/>
          </p:cNvSpPr>
          <p:nvPr/>
        </p:nvSpPr>
        <p:spPr bwMode="gray">
          <a:xfrm>
            <a:off x="1960521" y="3929066"/>
            <a:ext cx="5003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請依提案內容調整簡報大綱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21" name="Text Box 60"/>
          <p:cNvSpPr txBox="1">
            <a:spLocks noChangeArrowheads="1"/>
          </p:cNvSpPr>
          <p:nvPr/>
        </p:nvSpPr>
        <p:spPr bwMode="black">
          <a:xfrm>
            <a:off x="1928794" y="4416835"/>
            <a:ext cx="5143536" cy="18004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一、加值工作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與既有基本工作之比較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二、實施策略及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作法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lvl="1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三、預期產出與效益</a:t>
            </a: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四、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經費需求表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一、年度計畫目標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714356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請說明專案計畫輔導主軸重點，包含重點協助產業、需求盤點結果、聚焦輔導項目等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二、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實施策略及作法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(1)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14282" y="714356"/>
            <a:ext cx="8786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請說明透過哪些重點工作協助達成年度計畫目標，包含工作重點規劃、跨單位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領域資源鏈結等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二、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實施策略及作法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indent="-342900">
              <a:lnSpc>
                <a:spcPts val="3000"/>
              </a:lnSpc>
              <a:buFont typeface="Wingdings" pitchFamily="2" charset="2"/>
              <a:buChar char="n"/>
              <a:defRPr/>
            </a:pP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團隊主要成員組成</a:t>
            </a:r>
            <a:r>
              <a:rPr lang="zh-TW" altLang="en-US" sz="2400" b="1" dirty="0">
                <a:ea typeface="標楷體" pitchFamily="65" charset="-120"/>
                <a:cs typeface="Arial" pitchFamily="34" charset="0"/>
              </a:rPr>
              <a:t>與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分工：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計畫主持人應由學校研發長以上層級人員擔任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28598" y="1214417"/>
          <a:ext cx="8358243" cy="5029753"/>
        </p:xfrm>
        <a:graphic>
          <a:graphicData uri="http://schemas.openxmlformats.org/drawingml/2006/table">
            <a:tbl>
              <a:tblPr/>
              <a:tblGrid>
                <a:gridCol w="642940"/>
                <a:gridCol w="1785950"/>
                <a:gridCol w="785818"/>
                <a:gridCol w="1919759"/>
                <a:gridCol w="1763286"/>
                <a:gridCol w="674673"/>
                <a:gridCol w="785817"/>
              </a:tblGrid>
              <a:tr h="35719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編列直接薪資之人員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4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項次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人力類別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姓名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詳細具體工作性質、項目範圍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參與</a:t>
                      </a:r>
                      <a:endParaRPr lang="en-US" altLang="zh-TW" sz="1600" b="1" kern="100" dirty="0" smtClean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人月</a:t>
                      </a:r>
                      <a:endParaRPr lang="zh-TW" altLang="en-US" sz="1600" b="1" kern="1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薪資</a:t>
                      </a:r>
                      <a:endParaRPr lang="en-US" altLang="zh-TW" sz="1600" b="1" kern="100" dirty="0" smtClean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元</a:t>
                      </a:r>
                      <a:r>
                        <a:rPr lang="en-US" altLang="zh-TW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/</a:t>
                      </a: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b="1" kern="100" dirty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2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計畫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主持人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latin typeface="Arial"/>
                          <a:ea typeface="標楷體"/>
                          <a:cs typeface="Arial"/>
                        </a:rPr>
                        <a:t>兼任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李</a:t>
                      </a: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協同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主持人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latin typeface="Arial"/>
                          <a:ea typeface="標楷體"/>
                          <a:cs typeface="Arial"/>
                        </a:rPr>
                        <a:t>兼任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Arial"/>
                          <a:ea typeface="標楷體"/>
                          <a:cs typeface="Arial"/>
                        </a:rPr>
                        <a:t>陳</a:t>
                      </a:r>
                      <a:r>
                        <a:rPr lang="en-US" sz="1600" kern="10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助理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研究員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latin typeface="Arial"/>
                          <a:ea typeface="標楷體"/>
                          <a:cs typeface="Arial"/>
                        </a:rPr>
                        <a:t>專任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Arial"/>
                          <a:ea typeface="標楷體"/>
                          <a:cs typeface="Arial"/>
                        </a:rPr>
                        <a:t>王</a:t>
                      </a:r>
                      <a:r>
                        <a:rPr lang="en-US" sz="1600" kern="10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5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0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輔導專家列表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項次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學校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系所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專家姓名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詳細具體輔導性質及項目範圍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5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三、預期產出與效益</a:t>
            </a:r>
            <a:r>
              <a:rPr lang="en-US" altLang="zh-TW" sz="3200" b="1" dirty="0" smtClean="0">
                <a:ea typeface="標楷體" pitchFamily="65" charset="-120"/>
                <a:cs typeface="Arial" pitchFamily="34" charset="0"/>
              </a:rPr>
              <a:t>(1)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737368"/>
            <a:ext cx="8715436" cy="72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61950" lvl="1" indent="-361950" defTabSz="936625" eaLnBrk="0" hangingPunct="0">
              <a:lnSpc>
                <a:spcPts val="24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kumimoji="0" lang="zh-TW" altLang="en-US" sz="2400" b="1" dirty="0" smtClean="0">
                <a:ea typeface="標楷體" pitchFamily="65" charset="-120"/>
                <a:cs typeface="Arial" pitchFamily="34" charset="0"/>
              </a:rPr>
              <a:t>工作項目及產出說明：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表格項目請依提案規劃調整，經審查簽約後為期末驗收之依據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42910" y="1571612"/>
          <a:ext cx="8143933" cy="3714776"/>
        </p:xfrm>
        <a:graphic>
          <a:graphicData uri="http://schemas.openxmlformats.org/drawingml/2006/table">
            <a:tbl>
              <a:tblPr/>
              <a:tblGrid>
                <a:gridCol w="2402865"/>
                <a:gridCol w="2937882"/>
                <a:gridCol w="2803186"/>
              </a:tblGrid>
              <a:tr h="5316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績效指標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產出量化值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效益說明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5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園區廠商需求訪視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_____________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家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06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短期技術輔導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_____________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家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7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人才培訓課程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場</a:t>
                      </a: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/____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小時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5770">
                <a:tc>
                  <a:txBody>
                    <a:bodyPr/>
                    <a:lstStyle/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學生實習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人數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3798">
                <a:tc>
                  <a:txBody>
                    <a:bodyPr/>
                    <a:lstStyle/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協助園區廠商申請政府補助</a:t>
                      </a:r>
                      <a:r>
                        <a:rPr lang="zh-TW" sz="1800" kern="100" dirty="0" smtClean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資源</a:t>
                      </a:r>
                      <a:r>
                        <a:rPr lang="zh-TW" altLang="en-US" sz="1800" kern="100" dirty="0" smtClean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或自主產學合作案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案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42910" y="5335801"/>
            <a:ext cx="30091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  <a:sym typeface="Wingdings 2"/>
              </a:rPr>
              <a:t>如有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附加產出指標並自行調整表格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三、預期產出與效益</a:t>
            </a:r>
            <a:r>
              <a:rPr lang="en-US" altLang="zh-TW" sz="3200" b="1" dirty="0" smtClean="0"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737368"/>
            <a:ext cx="851220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61950" lvl="1" indent="-361950" defTabSz="936625" eaLnBrk="0" hangingPunct="0">
              <a:lnSpc>
                <a:spcPts val="3000"/>
              </a:lnSpc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b="1" dirty="0" smtClean="0">
                <a:ea typeface="標楷體" pitchFamily="65" charset="-120"/>
                <a:cs typeface="Arial" pitchFamily="34" charset="0"/>
              </a:rPr>
              <a:t>預期效益：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整體質化指標或產業效益等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</a:p>
        </p:txBody>
      </p:sp>
      <p:sp>
        <p:nvSpPr>
          <p:cNvPr id="4" name="矩形 3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四、經費需求表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836712"/>
            <a:ext cx="844076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60363" indent="-360363">
              <a:buFont typeface="Wingdings" pitchFamily="2" charset="2"/>
              <a:buChar char="n"/>
              <a:defRPr/>
            </a:pPr>
            <a:r>
              <a:rPr lang="zh-TW" altLang="en-US" sz="24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基本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工作之經費表</a:t>
            </a:r>
            <a:endParaRPr lang="en-US" altLang="zh-TW" sz="2400" b="1" dirty="0"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611560" y="1412776"/>
          <a:ext cx="8136904" cy="2863632"/>
        </p:xfrm>
        <a:graphic>
          <a:graphicData uri="http://schemas.openxmlformats.org/drawingml/2006/table">
            <a:tbl>
              <a:tblPr/>
              <a:tblGrid>
                <a:gridCol w="2417762"/>
                <a:gridCol w="1038622"/>
                <a:gridCol w="1224136"/>
                <a:gridCol w="3456384"/>
              </a:tblGrid>
              <a:tr h="480214"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項目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金額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元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百分比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%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計算標準</a:t>
                      </a: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98991">
                <a:tc>
                  <a:txBody>
                    <a:bodyPr/>
                    <a:lstStyle/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直接薪資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管理費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其他直接費用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人事費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旅運費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材料費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業務費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1809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38125" algn="l"/>
                        </a:tabLst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…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合  計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857224" y="2428868"/>
            <a:ext cx="7429552" cy="2038365"/>
            <a:chOff x="720" y="1392"/>
            <a:chExt cx="4058" cy="480"/>
          </a:xfrm>
        </p:grpSpPr>
        <p:sp>
          <p:nvSpPr>
            <p:cNvPr id="4" name="AutoShape 4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sz="6000" b="1" u="sng" dirty="0" smtClean="0">
                  <a:solidFill>
                    <a:schemeClr val="bg1"/>
                  </a:solidFill>
                  <a:ea typeface="標楷體" pitchFamily="65" charset="-120"/>
                  <a:cs typeface="Arial" pitchFamily="34" charset="0"/>
                </a:rPr>
                <a:t>○○</a:t>
              </a:r>
              <a:r>
                <a:rPr lang="zh-TW" altLang="en-US" sz="6000" b="1" dirty="0" smtClean="0">
                  <a:solidFill>
                    <a:schemeClr val="bg1"/>
                  </a:solidFill>
                  <a:ea typeface="標楷體" pitchFamily="65" charset="-120"/>
                  <a:cs typeface="Arial" pitchFamily="34" charset="0"/>
                </a:rPr>
                <a:t>加值工作</a:t>
              </a:r>
              <a:endParaRPr lang="zh-TW" altLang="en-US" sz="6000" b="1" dirty="0">
                <a:solidFill>
                  <a:schemeClr val="bg1"/>
                </a:solidFill>
                <a:ea typeface="標楷體" pitchFamily="65" charset="-120"/>
                <a:cs typeface="Arial" pitchFamily="34" charset="0"/>
              </a:endParaRPr>
            </a:p>
          </p:txBody>
        </p: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" name="AutoShape 4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" name="AutoShape 4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38039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8" name="矩形 7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請填上規劃之加值類型，無此規劃者以下內容免填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8314</TotalTime>
  <Words>1015</Words>
  <Application>Microsoft Office PowerPoint</Application>
  <PresentationFormat>如螢幕大小 (4:3)</PresentationFormat>
  <Paragraphs>156</Paragraphs>
  <Slides>15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101年度 產業園區廠商轉型再造升級計畫 計畫說明</dc:title>
  <dc:creator>徐世鈞</dc:creator>
  <cp:lastModifiedBy>研究發展處產學合作組曹繼仙</cp:lastModifiedBy>
  <cp:revision>894</cp:revision>
  <cp:lastPrinted>2012-10-23T06:35:16Z</cp:lastPrinted>
  <dcterms:created xsi:type="dcterms:W3CDTF">2012-05-22T06:14:46Z</dcterms:created>
  <dcterms:modified xsi:type="dcterms:W3CDTF">2020-02-24T00:39:32Z</dcterms:modified>
</cp:coreProperties>
</file>