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>
  <p:sldMasterIdLst>
    <p:sldMasterId id="2147483679" r:id="rId1"/>
  </p:sldMasterIdLst>
  <p:notesMasterIdLst>
    <p:notesMasterId r:id="rId11"/>
  </p:notesMasterIdLst>
  <p:handoutMasterIdLst>
    <p:handoutMasterId r:id="rId12"/>
  </p:handout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9" r:id="rId10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99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9DA6"/>
    <a:srgbClr val="001F5F"/>
    <a:srgbClr val="DFE0E2"/>
    <a:srgbClr val="FFFFFF"/>
    <a:srgbClr val="EC7320"/>
    <a:srgbClr val="FF3399"/>
    <a:srgbClr val="FFF2CC"/>
    <a:srgbClr val="FFCCCC"/>
    <a:srgbClr val="F9DD9D"/>
    <a:srgbClr val="FFF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2" autoAdjust="0"/>
    <p:restoredTop sz="92136" autoAdjust="0"/>
  </p:normalViewPr>
  <p:slideViewPr>
    <p:cSldViewPr>
      <p:cViewPr varScale="1">
        <p:scale>
          <a:sx n="101" d="100"/>
          <a:sy n="101" d="100"/>
        </p:scale>
        <p:origin x="1662" y="96"/>
      </p:cViewPr>
      <p:guideLst>
        <p:guide orient="horz" pos="2880"/>
        <p:guide pos="19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9268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6323" y="1"/>
            <a:ext cx="2949787" cy="499268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CAF28E15-6EF3-45CA-8A42-F5C3E3D07D65}" type="datetimeFigureOut">
              <a:rPr lang="zh-TW" altLang="en-US" smtClean="0"/>
              <a:t>2025/2/26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073"/>
            <a:ext cx="2949787" cy="499266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6323" y="9440073"/>
            <a:ext cx="2949787" cy="499266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6077FE12-ACD2-4878-B419-169083A44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317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9268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6323" y="1"/>
            <a:ext cx="2949787" cy="499268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2B30322E-77A4-49BB-957B-45035245B038}" type="datetimeFigureOut">
              <a:rPr lang="zh-TW" altLang="en-US" smtClean="0"/>
              <a:t>2025/2/26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73575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6" tIns="45743" rIns="91486" bIns="4574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83308"/>
            <a:ext cx="5445760" cy="3913613"/>
          </a:xfrm>
          <a:prstGeom prst="rect">
            <a:avLst/>
          </a:prstGeom>
        </p:spPr>
        <p:txBody>
          <a:bodyPr vert="horz" lIns="91486" tIns="45743" rIns="91486" bIns="45743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073"/>
            <a:ext cx="2949787" cy="499266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6323" y="9440073"/>
            <a:ext cx="2949787" cy="499266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1389716F-474E-4B5E-A13F-FBDF4A7DD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278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951"/>
            </a:lvl1pPr>
            <a:lvl2pPr marL="371475" indent="0" algn="ctr">
              <a:buNone/>
              <a:defRPr sz="1625"/>
            </a:lvl2pPr>
            <a:lvl3pPr marL="742951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1" indent="0" algn="ctr">
              <a:buNone/>
              <a:defRPr sz="1300"/>
            </a:lvl7pPr>
            <a:lvl8pPr marL="2600326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4594-487D-4F46-897E-5CBCB2A7CDD8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</p:spTree>
    <p:extLst>
      <p:ext uri="{BB962C8B-B14F-4D97-AF65-F5344CB8AC3E}">
        <p14:creationId xmlns:p14="http://schemas.microsoft.com/office/powerpoint/2010/main" val="3181150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C57D6-975A-4F96-8112-7C7BEEE59780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</p:spTree>
    <p:extLst>
      <p:ext uri="{BB962C8B-B14F-4D97-AF65-F5344CB8AC3E}">
        <p14:creationId xmlns:p14="http://schemas.microsoft.com/office/powerpoint/2010/main" val="2391932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081C-D811-4E9B-82AF-3089BABE8950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</p:spTree>
    <p:extLst>
      <p:ext uri="{BB962C8B-B14F-4D97-AF65-F5344CB8AC3E}">
        <p14:creationId xmlns:p14="http://schemas.microsoft.com/office/powerpoint/2010/main" val="389249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70CAB-F261-48AA-A2FC-4EA68D6545D4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4C96BCF5-E7EE-48DF-BE63-C1E33AB685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8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45"/>
            <a:ext cx="7886700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70"/>
            <a:ext cx="7886700" cy="1500187"/>
          </a:xfrm>
        </p:spPr>
        <p:txBody>
          <a:bodyPr/>
          <a:lstStyle>
            <a:lvl1pPr marL="0" indent="0">
              <a:buNone/>
              <a:defRPr sz="1951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1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D169-0D08-4D28-B2F1-BD0EE0DC69FC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A7EDA569-4A26-4431-B8E9-A0D9C04478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13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9244-491E-4F7A-A23F-1DAF97CFFFD8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FE4D8F44-2C76-462A-B31E-B6EDE6EABB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10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3" y="365129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951" b="1"/>
            </a:lvl1pPr>
            <a:lvl2pPr marL="371475" indent="0">
              <a:buNone/>
              <a:defRPr sz="1625" b="1"/>
            </a:lvl2pPr>
            <a:lvl3pPr marL="742951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1" indent="0">
              <a:buNone/>
              <a:defRPr sz="1300" b="1"/>
            </a:lvl7pPr>
            <a:lvl8pPr marL="2600326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951" b="1"/>
            </a:lvl1pPr>
            <a:lvl2pPr marL="371475" indent="0">
              <a:buNone/>
              <a:defRPr sz="1625" b="1"/>
            </a:lvl2pPr>
            <a:lvl3pPr marL="742951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1" indent="0">
              <a:buNone/>
              <a:defRPr sz="1300" b="1"/>
            </a:lvl7pPr>
            <a:lvl8pPr marL="2600326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521E5-D47C-4A15-90C7-5E01D79A81BA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49671707-D14C-46D8-9B5F-7598F2042A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28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0919-296C-4753-A7C2-9AFE2D214ED4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3B4FA704-8D88-4328-BAEA-71A75D70AC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90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DFB4ED-5418-4F28-89E7-F248E2AA8E18}" type="datetime1">
              <a:rPr lang="en-US" altLang="zh-CN" smtClean="0"/>
              <a:t>2/26/2025</a:t>
            </a:fld>
            <a:endParaRPr lang="zh-CN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75D70-F6BF-4F6A-854C-F4AEC3E1F4B4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3897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3" y="457200"/>
            <a:ext cx="2949179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3" y="987432"/>
            <a:ext cx="4629151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1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3" y="2057400"/>
            <a:ext cx="2949179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9"/>
            </a:lvl2pPr>
            <a:lvl3pPr marL="742951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1" indent="0">
              <a:buNone/>
              <a:defRPr sz="813"/>
            </a:lvl7pPr>
            <a:lvl8pPr marL="2600326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93356-710E-4D7A-B419-3DBF901DFA59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</p:spTree>
    <p:extLst>
      <p:ext uri="{BB962C8B-B14F-4D97-AF65-F5344CB8AC3E}">
        <p14:creationId xmlns:p14="http://schemas.microsoft.com/office/powerpoint/2010/main" val="408977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3" y="457200"/>
            <a:ext cx="2949179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3" y="987432"/>
            <a:ext cx="4629151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1" indent="0">
              <a:buNone/>
              <a:defRPr sz="1951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1" indent="0">
              <a:buNone/>
              <a:defRPr sz="1625"/>
            </a:lvl7pPr>
            <a:lvl8pPr marL="2600326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zh-TW" altLang="en-US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3" y="2057400"/>
            <a:ext cx="2949179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9"/>
            </a:lvl2pPr>
            <a:lvl3pPr marL="742951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1" indent="0">
              <a:buNone/>
              <a:defRPr sz="813"/>
            </a:lvl7pPr>
            <a:lvl8pPr marL="2600326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2A3A-5EDF-435C-85F2-867559CEDDB1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</p:spTree>
    <p:extLst>
      <p:ext uri="{BB962C8B-B14F-4D97-AF65-F5344CB8AC3E}">
        <p14:creationId xmlns:p14="http://schemas.microsoft.com/office/powerpoint/2010/main" val="82025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1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1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55924-6754-4F91-BB16-2F92A37923B6}" type="datetime1">
              <a:rPr lang="en-US" altLang="zh-TW" smtClean="0"/>
              <a:t>2/26/2025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1" y="6356357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1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pc="-5" smtClean="0"/>
              <a:pPr marL="38100">
                <a:lnSpc>
                  <a:spcPts val="1425"/>
                </a:lnSpc>
              </a:pPr>
              <a:t>‹#›</a:t>
            </a:fld>
            <a:endParaRPr lang="en-US" altLang="zh-TW" spc="-5" dirty="0"/>
          </a:p>
        </p:txBody>
      </p:sp>
      <p:sp>
        <p:nvSpPr>
          <p:cNvPr id="7" name="object 4"/>
          <p:cNvSpPr/>
          <p:nvPr/>
        </p:nvSpPr>
        <p:spPr>
          <a:xfrm>
            <a:off x="53507" y="63934"/>
            <a:ext cx="899261" cy="678800"/>
          </a:xfrm>
          <a:prstGeom prst="rect">
            <a:avLst/>
          </a:prstGeom>
          <a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BEBA81E9-F762-4109-82AF-74A5BF794FF3}"/>
              </a:ext>
            </a:extLst>
          </p:cNvPr>
          <p:cNvSpPr/>
          <p:nvPr userDrawn="1"/>
        </p:nvSpPr>
        <p:spPr>
          <a:xfrm>
            <a:off x="53507" y="63934"/>
            <a:ext cx="899261" cy="678800"/>
          </a:xfrm>
          <a:prstGeom prst="rect">
            <a:avLst/>
          </a:prstGeom>
          <a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/>
          </a:p>
        </p:txBody>
      </p:sp>
    </p:spTree>
    <p:extLst>
      <p:ext uri="{BB962C8B-B14F-4D97-AF65-F5344CB8AC3E}">
        <p14:creationId xmlns:p14="http://schemas.microsoft.com/office/powerpoint/2010/main" val="32814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l" defTabSz="742951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1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1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28687" indent="-185738" algn="l" defTabSz="742951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1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1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1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1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2" indent="-185738" algn="l" defTabSz="742951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1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742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1" algn="l" defTabSz="742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1" algn="l" defTabSz="742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6" algn="l" defTabSz="742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2587037-707D-435F-96B7-23ABC225F3F2}"/>
              </a:ext>
            </a:extLst>
          </p:cNvPr>
          <p:cNvSpPr txBox="1"/>
          <p:nvPr/>
        </p:nvSpPr>
        <p:spPr>
          <a:xfrm>
            <a:off x="247739" y="533400"/>
            <a:ext cx="8648521" cy="61401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經 濟 部 產 業 發 展 署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spcAft>
                <a:spcPts val="2400"/>
              </a:spcAft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技術服務機構服務能量登錄申請簡報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4863" algn="just"/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31825" algn="just">
              <a:spcAft>
                <a:spcPts val="1800"/>
              </a:spcAft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申請單位：</a:t>
            </a:r>
          </a:p>
          <a:p>
            <a:pPr marL="631825" algn="just">
              <a:spcAft>
                <a:spcPts val="1800"/>
              </a:spcAft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申請類別：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SD6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綠色製程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金屬產業低碳製程技術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31825" algn="just">
              <a:spcAft>
                <a:spcPts val="1800"/>
              </a:spcAft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簡 報 者：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31825" algn="just">
              <a:spcAft>
                <a:spcPts val="1800"/>
              </a:spcAft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職    稱：</a:t>
            </a:r>
          </a:p>
          <a:p>
            <a:pPr marL="631825" algn="just">
              <a:spcAft>
                <a:spcPts val="1800"/>
              </a:spcAft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日    期：  年  月  日</a:t>
            </a:r>
          </a:p>
          <a:p>
            <a:pPr algn="ctr">
              <a:spcBef>
                <a:spcPts val="600"/>
              </a:spcBef>
            </a:pP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註：簡報時間約為 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 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分鐘，請依本格式準備資料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81B5659F-A259-4DC6-904E-C14FD7C45E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B280FE7-EF4F-4102-83FC-AB91DFEE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9206" y="6340475"/>
            <a:ext cx="2228851" cy="365125"/>
          </a:xfrm>
        </p:spPr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z="1200" spc="-5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pPr marL="38100">
                <a:lnSpc>
                  <a:spcPts val="1425"/>
                </a:lnSpc>
              </a:pPr>
              <a:t>1</a:t>
            </a:fld>
            <a:endParaRPr lang="en-US" altLang="zh-TW" sz="1200" spc="-5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CEF30C-BD68-49F3-90D8-2F3D4676895F}"/>
              </a:ext>
            </a:extLst>
          </p:cNvPr>
          <p:cNvSpPr txBox="1"/>
          <p:nvPr/>
        </p:nvSpPr>
        <p:spPr>
          <a:xfrm>
            <a:off x="2427824" y="152400"/>
            <a:ext cx="4288353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壹、技術服務機構簡介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一、基本資料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351D1825-5A84-49A1-A0A6-9CACB5D98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390996"/>
              </p:ext>
            </p:extLst>
          </p:nvPr>
        </p:nvGraphicFramePr>
        <p:xfrm>
          <a:off x="383722" y="1575990"/>
          <a:ext cx="8376556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4139">
                  <a:extLst>
                    <a:ext uri="{9D8B030D-6E8A-4147-A177-3AD203B41FA5}">
                      <a16:colId xmlns:a16="http://schemas.microsoft.com/office/drawing/2014/main" val="1884186038"/>
                    </a:ext>
                  </a:extLst>
                </a:gridCol>
                <a:gridCol w="6282417">
                  <a:extLst>
                    <a:ext uri="{9D8B030D-6E8A-4147-A177-3AD203B41FA5}">
                      <a16:colId xmlns:a16="http://schemas.microsoft.com/office/drawing/2014/main" val="3664006759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學校名稱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293326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負責人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2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（請填寫校長）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2435853"/>
                  </a:ext>
                </a:extLst>
              </a:tr>
              <a:tr h="3348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現況及未來</a:t>
                      </a:r>
                      <a:endParaRPr lang="en-US" altLang="zh-TW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發展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9336024"/>
                  </a:ext>
                </a:extLst>
              </a:tr>
            </a:tbl>
          </a:graphicData>
        </a:graphic>
      </p:graphicFrame>
      <p:pic>
        <p:nvPicPr>
          <p:cNvPr id="6" name="圖片 5">
            <a:extLst>
              <a:ext uri="{FF2B5EF4-FFF2-40B4-BE49-F238E27FC236}">
                <a16:creationId xmlns:a16="http://schemas.microsoft.com/office/drawing/2014/main" id="{BBF21001-6963-4B5A-9C2A-F8CE68F15D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96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B280FE7-EF4F-4102-83FC-AB91DFEE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00800"/>
            <a:ext cx="2228851" cy="365125"/>
          </a:xfrm>
        </p:spPr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z="1200" spc="-5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pPr marL="38100">
                <a:lnSpc>
                  <a:spcPts val="1425"/>
                </a:lnSpc>
              </a:pPr>
              <a:t>2</a:t>
            </a:fld>
            <a:endParaRPr lang="en-US" altLang="zh-TW" sz="1200" spc="-5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CEF30C-BD68-49F3-90D8-2F3D4676895F}"/>
              </a:ext>
            </a:extLst>
          </p:cNvPr>
          <p:cNvSpPr txBox="1"/>
          <p:nvPr/>
        </p:nvSpPr>
        <p:spPr>
          <a:xfrm>
            <a:off x="3453746" y="152403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二、組織表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693567D-B35A-43A8-B450-5CDD349A74EB}"/>
              </a:ext>
            </a:extLst>
          </p:cNvPr>
          <p:cNvSpPr txBox="1"/>
          <p:nvPr/>
        </p:nvSpPr>
        <p:spPr>
          <a:xfrm>
            <a:off x="449285" y="914400"/>
            <a:ext cx="7468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（請填寫學校組織表，並標示出「綠色製程</a:t>
            </a:r>
            <a:r>
              <a:rPr lang="en-US" altLang="zh-TW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金屬產業低碳製程技術」組織位置）</a:t>
            </a:r>
            <a:endParaRPr lang="en-US" altLang="zh-TW" sz="1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9C0B4936-E8A0-4BD7-A494-F1BCD76223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786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B280FE7-EF4F-4102-83FC-AB91DFEE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5406" y="6370637"/>
            <a:ext cx="2228851" cy="365125"/>
          </a:xfrm>
        </p:spPr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z="1200" spc="-5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pPr marL="38100">
                <a:lnSpc>
                  <a:spcPts val="1425"/>
                </a:lnSpc>
              </a:pPr>
              <a:t>3</a:t>
            </a:fld>
            <a:endParaRPr lang="en-US" altLang="zh-TW" sz="1200" spc="-5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CEF30C-BD68-49F3-90D8-2F3D4676895F}"/>
              </a:ext>
            </a:extLst>
          </p:cNvPr>
          <p:cNvSpPr txBox="1"/>
          <p:nvPr/>
        </p:nvSpPr>
        <p:spPr>
          <a:xfrm>
            <a:off x="1401905" y="304800"/>
            <a:ext cx="6340197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貳、技術服務機構服務能量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一、申請登錄技術服務項目及分項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8C9BB69-1291-4159-AA93-B2B58011D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576512"/>
              </p:ext>
            </p:extLst>
          </p:nvPr>
        </p:nvGraphicFramePr>
        <p:xfrm>
          <a:off x="495300" y="1879928"/>
          <a:ext cx="8153400" cy="443147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727020">
                  <a:extLst>
                    <a:ext uri="{9D8B030D-6E8A-4147-A177-3AD203B41FA5}">
                      <a16:colId xmlns:a16="http://schemas.microsoft.com/office/drawing/2014/main" val="3716029910"/>
                    </a:ext>
                  </a:extLst>
                </a:gridCol>
                <a:gridCol w="6426380">
                  <a:extLst>
                    <a:ext uri="{9D8B030D-6E8A-4147-A177-3AD203B41FA5}">
                      <a16:colId xmlns:a16="http://schemas.microsoft.com/office/drawing/2014/main" val="31814217"/>
                    </a:ext>
                  </a:extLst>
                </a:gridCol>
              </a:tblGrid>
              <a:tr h="9394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登錄</a:t>
                      </a:r>
                      <a:r>
                        <a:rPr lang="zh-TW" sz="240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</a:t>
                      </a:r>
                      <a:endParaRPr lang="zh-TW" sz="2400" b="0" i="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■ SD6 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綠色製程</a:t>
                      </a:r>
                      <a:r>
                        <a:rPr lang="en-US" alt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-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金屬產業低碳製程技術</a:t>
                      </a:r>
                      <a:endParaRPr lang="zh-TW" sz="2400" b="0" i="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4367207"/>
                  </a:ext>
                </a:extLst>
              </a:tr>
              <a:tr h="349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申請登錄</a:t>
                      </a:r>
                      <a:endParaRPr lang="zh-TW" sz="240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技術分項</a:t>
                      </a:r>
                      <a:endParaRPr lang="zh-TW" sz="2400" b="0" i="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6565" marR="10160" indent="-439420" algn="just">
                        <a:spcAft>
                          <a:spcPts val="0"/>
                        </a:spcAft>
                      </a:pP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 601 </a:t>
                      </a: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熱處理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低碳</a:t>
                      </a: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製程</a:t>
                      </a:r>
                      <a:endParaRPr lang="zh-TW" sz="240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56565" marR="10160" indent="-439420" algn="just">
                        <a:spcAft>
                          <a:spcPts val="0"/>
                        </a:spcAft>
                      </a:pP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 602 </a:t>
                      </a: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表面處理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低碳</a:t>
                      </a: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製程</a:t>
                      </a:r>
                      <a:endParaRPr lang="zh-TW" sz="240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56565" marR="10160" indent="-439420" algn="just">
                        <a:spcAft>
                          <a:spcPts val="0"/>
                        </a:spcAft>
                      </a:pP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 603 </a:t>
                      </a: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粉末冶金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低碳</a:t>
                      </a: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製程</a:t>
                      </a:r>
                      <a:endParaRPr lang="zh-TW" sz="240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56565" marR="10160" indent="-439420" algn="just">
                        <a:spcAft>
                          <a:spcPts val="0"/>
                        </a:spcAft>
                      </a:pP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 604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zh-TW" alt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金屬成型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低碳</a:t>
                      </a:r>
                      <a:r>
                        <a:rPr lang="zh-TW" alt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製程</a:t>
                      </a:r>
                      <a:endParaRPr lang="zh-TW" altLang="zh-TW" sz="240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56565" marR="10160" indent="-439420" algn="just">
                        <a:spcAft>
                          <a:spcPts val="0"/>
                        </a:spcAft>
                      </a:pP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 605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zh-TW" alt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金屬鑄、鍛、焊接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低碳</a:t>
                      </a:r>
                      <a:r>
                        <a:rPr lang="zh-TW" alt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製程</a:t>
                      </a:r>
                      <a:endParaRPr lang="zh-TW" altLang="zh-TW" sz="240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56565" marR="5715" indent="-439420" algn="just">
                        <a:spcAft>
                          <a:spcPts val="0"/>
                        </a:spcAft>
                      </a:pP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 606 </a:t>
                      </a:r>
                      <a:r>
                        <a:rPr 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其他</a:t>
                      </a:r>
                      <a:r>
                        <a:rPr lang="zh-TW" sz="2400" spc="-30" baseline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金屬加工</a:t>
                      </a:r>
                      <a:r>
                        <a:rPr lang="zh-TW" altLang="en-US" sz="2400" spc="-30" baseline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低碳</a:t>
                      </a:r>
                      <a:r>
                        <a:rPr lang="zh-TW" sz="2400" spc="-30" baseline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製程</a:t>
                      </a:r>
                      <a:r>
                        <a:rPr lang="en-US" altLang="zh-TW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400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如：</a:t>
                      </a:r>
                      <a:r>
                        <a:rPr lang="zh-TW" altLang="en-US" sz="2400" u="sng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    </a:t>
                      </a:r>
                      <a:r>
                        <a:rPr lang="en-US" altLang="zh-TW" sz="2400" u="none" spc="-3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2400" b="0" i="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08431413"/>
                  </a:ext>
                </a:extLst>
              </a:tr>
            </a:tbl>
          </a:graphicData>
        </a:graphic>
      </p:graphicFrame>
      <p:pic>
        <p:nvPicPr>
          <p:cNvPr id="6" name="圖片 5">
            <a:extLst>
              <a:ext uri="{FF2B5EF4-FFF2-40B4-BE49-F238E27FC236}">
                <a16:creationId xmlns:a16="http://schemas.microsoft.com/office/drawing/2014/main" id="{F61C8068-8022-43BB-8678-E1B694D4A7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871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B280FE7-EF4F-4102-83FC-AB91DFEE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62751" y="6400800"/>
            <a:ext cx="2228851" cy="365125"/>
          </a:xfrm>
        </p:spPr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z="1200" spc="-5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pPr marL="38100">
                <a:lnSpc>
                  <a:spcPts val="1425"/>
                </a:lnSpc>
              </a:pPr>
              <a:t>4</a:t>
            </a:fld>
            <a:endParaRPr lang="en-US" altLang="zh-TW" sz="1200" spc="-5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CEF30C-BD68-49F3-90D8-2F3D4676895F}"/>
              </a:ext>
            </a:extLst>
          </p:cNvPr>
          <p:cNvSpPr txBox="1"/>
          <p:nvPr/>
        </p:nvSpPr>
        <p:spPr>
          <a:xfrm>
            <a:off x="2633011" y="22860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二、技術人員學經歷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69C3276-8F39-47C4-9758-52FB8AD354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062251"/>
              </p:ext>
            </p:extLst>
          </p:nvPr>
        </p:nvGraphicFramePr>
        <p:xfrm>
          <a:off x="152400" y="1469069"/>
          <a:ext cx="8839202" cy="47031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0999">
                  <a:extLst>
                    <a:ext uri="{9D8B030D-6E8A-4147-A177-3AD203B41FA5}">
                      <a16:colId xmlns:a16="http://schemas.microsoft.com/office/drawing/2014/main" val="3891872824"/>
                    </a:ext>
                  </a:extLst>
                </a:gridCol>
                <a:gridCol w="580180">
                  <a:extLst>
                    <a:ext uri="{9D8B030D-6E8A-4147-A177-3AD203B41FA5}">
                      <a16:colId xmlns:a16="http://schemas.microsoft.com/office/drawing/2014/main" val="2181754834"/>
                    </a:ext>
                  </a:extLst>
                </a:gridCol>
                <a:gridCol w="580180">
                  <a:extLst>
                    <a:ext uri="{9D8B030D-6E8A-4147-A177-3AD203B41FA5}">
                      <a16:colId xmlns:a16="http://schemas.microsoft.com/office/drawing/2014/main" val="3049876222"/>
                    </a:ext>
                  </a:extLst>
                </a:gridCol>
                <a:gridCol w="580180">
                  <a:extLst>
                    <a:ext uri="{9D8B030D-6E8A-4147-A177-3AD203B41FA5}">
                      <a16:colId xmlns:a16="http://schemas.microsoft.com/office/drawing/2014/main" val="820454125"/>
                    </a:ext>
                  </a:extLst>
                </a:gridCol>
                <a:gridCol w="580180">
                  <a:extLst>
                    <a:ext uri="{9D8B030D-6E8A-4147-A177-3AD203B41FA5}">
                      <a16:colId xmlns:a16="http://schemas.microsoft.com/office/drawing/2014/main" val="1096669752"/>
                    </a:ext>
                  </a:extLst>
                </a:gridCol>
                <a:gridCol w="580180">
                  <a:extLst>
                    <a:ext uri="{9D8B030D-6E8A-4147-A177-3AD203B41FA5}">
                      <a16:colId xmlns:a16="http://schemas.microsoft.com/office/drawing/2014/main" val="1878207660"/>
                    </a:ext>
                  </a:extLst>
                </a:gridCol>
                <a:gridCol w="580180">
                  <a:extLst>
                    <a:ext uri="{9D8B030D-6E8A-4147-A177-3AD203B41FA5}">
                      <a16:colId xmlns:a16="http://schemas.microsoft.com/office/drawing/2014/main" val="3286653177"/>
                    </a:ext>
                  </a:extLst>
                </a:gridCol>
                <a:gridCol w="580180">
                  <a:extLst>
                    <a:ext uri="{9D8B030D-6E8A-4147-A177-3AD203B41FA5}">
                      <a16:colId xmlns:a16="http://schemas.microsoft.com/office/drawing/2014/main" val="1603941083"/>
                    </a:ext>
                  </a:extLst>
                </a:gridCol>
                <a:gridCol w="3446943">
                  <a:extLst>
                    <a:ext uri="{9D8B030D-6E8A-4147-A177-3AD203B41FA5}">
                      <a16:colId xmlns:a16="http://schemas.microsoft.com/office/drawing/2014/main" val="3266860452"/>
                    </a:ext>
                  </a:extLst>
                </a:gridCol>
              </a:tblGrid>
              <a:tr h="52578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學歷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年資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技術服務能量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2407922"/>
                  </a:ext>
                </a:extLst>
              </a:tr>
              <a:tr h="834391">
                <a:tc v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</a:t>
                      </a:r>
                      <a:endParaRPr lang="en-US" altLang="zh-TW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</a:t>
                      </a:r>
                      <a:endParaRPr lang="en-US" altLang="zh-TW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</a:t>
                      </a:r>
                      <a:endParaRPr lang="en-US" altLang="zh-TW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</a:t>
                      </a:r>
                      <a:endParaRPr lang="en-US" altLang="zh-TW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其</a:t>
                      </a:r>
                      <a:endParaRPr lang="en-US" altLang="zh-TW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</a:t>
                      </a:r>
                      <a:endParaRPr lang="en-US" altLang="zh-TW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</a:t>
                      </a:r>
                      <a:endParaRPr lang="en-US" altLang="zh-TW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曾負責之專案計畫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05510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856662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962620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507896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735483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930401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en-US" altLang="zh-TW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9258068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E4E0DCD3-17CE-4FD8-BFB8-083C5894A580}"/>
              </a:ext>
            </a:extLst>
          </p:cNvPr>
          <p:cNvSpPr txBox="1"/>
          <p:nvPr/>
        </p:nvSpPr>
        <p:spPr>
          <a:xfrm>
            <a:off x="449285" y="914400"/>
            <a:ext cx="68531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（請填寫「綠色製程</a:t>
            </a:r>
            <a:r>
              <a:rPr lang="en-US" altLang="zh-TW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金屬產業低碳製程技術」組織之專任人員學經歷）</a:t>
            </a:r>
            <a:endParaRPr lang="en-US" altLang="zh-TW" sz="1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2056FCB6-0207-4D98-8D0A-3216FBF8B9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431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B280FE7-EF4F-4102-83FC-AB91DFEE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368142"/>
            <a:ext cx="2228851" cy="365125"/>
          </a:xfrm>
        </p:spPr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z="1200" spc="-5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pPr marL="38100">
                <a:lnSpc>
                  <a:spcPts val="1425"/>
                </a:lnSpc>
              </a:pPr>
              <a:t>5</a:t>
            </a:fld>
            <a:endParaRPr lang="en-US" altLang="zh-TW" sz="1200" spc="-5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CEF30C-BD68-49F3-90D8-2F3D4676895F}"/>
              </a:ext>
            </a:extLst>
          </p:cNvPr>
          <p:cNvSpPr txBox="1"/>
          <p:nvPr/>
        </p:nvSpPr>
        <p:spPr>
          <a:xfrm>
            <a:off x="3248562" y="190047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三、技術資源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4D0DCC5A-BA65-440B-848C-3B18245C1C91}"/>
              </a:ext>
            </a:extLst>
          </p:cNvPr>
          <p:cNvSpPr txBox="1"/>
          <p:nvPr/>
        </p:nvSpPr>
        <p:spPr>
          <a:xfrm>
            <a:off x="381000" y="990600"/>
            <a:ext cx="5622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（請填寫學校具備減碳或節能相關之軟、硬體設備或資源</a:t>
            </a:r>
            <a:r>
              <a:rPr lang="en-US" altLang="zh-TW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CC3340D9-8DC1-4C1D-ACE9-44B335517A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65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B280FE7-EF4F-4102-83FC-AB91DFEE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7179" y="6448246"/>
            <a:ext cx="2228851" cy="365125"/>
          </a:xfrm>
        </p:spPr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z="1200" spc="-5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pPr marL="38100">
                <a:lnSpc>
                  <a:spcPts val="1425"/>
                </a:lnSpc>
              </a:pPr>
              <a:t>6</a:t>
            </a:fld>
            <a:endParaRPr lang="en-US" altLang="zh-TW" sz="1200" spc="-5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CEF30C-BD68-49F3-90D8-2F3D4676895F}"/>
              </a:ext>
            </a:extLst>
          </p:cNvPr>
          <p:cNvSpPr txBox="1"/>
          <p:nvPr/>
        </p:nvSpPr>
        <p:spPr>
          <a:xfrm>
            <a:off x="3248563" y="228603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四、學校實績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C5AE88B9-10CF-4908-AC77-F57B0F82E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774420"/>
              </p:ext>
            </p:extLst>
          </p:nvPr>
        </p:nvGraphicFramePr>
        <p:xfrm>
          <a:off x="152400" y="1480185"/>
          <a:ext cx="8763001" cy="49206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5341">
                  <a:extLst>
                    <a:ext uri="{9D8B030D-6E8A-4147-A177-3AD203B41FA5}">
                      <a16:colId xmlns:a16="http://schemas.microsoft.com/office/drawing/2014/main" val="2442887981"/>
                    </a:ext>
                  </a:extLst>
                </a:gridCol>
                <a:gridCol w="1293459">
                  <a:extLst>
                    <a:ext uri="{9D8B030D-6E8A-4147-A177-3AD203B41FA5}">
                      <a16:colId xmlns:a16="http://schemas.microsoft.com/office/drawing/2014/main" val="23622291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123382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1808148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79421515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755758243"/>
                    </a:ext>
                  </a:extLst>
                </a:gridCol>
                <a:gridCol w="1410891">
                  <a:extLst>
                    <a:ext uri="{9D8B030D-6E8A-4147-A177-3AD203B41FA5}">
                      <a16:colId xmlns:a16="http://schemas.microsoft.com/office/drawing/2014/main" val="88002418"/>
                    </a:ext>
                  </a:extLst>
                </a:gridCol>
                <a:gridCol w="722710">
                  <a:extLst>
                    <a:ext uri="{9D8B030D-6E8A-4147-A177-3AD203B41FA5}">
                      <a16:colId xmlns:a16="http://schemas.microsoft.com/office/drawing/2014/main" val="1112519215"/>
                    </a:ext>
                  </a:extLst>
                </a:gridCol>
              </a:tblGrid>
              <a:tr h="120586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案號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專案計畫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名稱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客戶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名稱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合約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金額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萬元</a:t>
                      </a:r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執行期間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主持人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計畫內容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概述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相關登錄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0350930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 月</a:t>
                      </a:r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~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 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548470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7429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  <a:r>
                        <a:rPr kumimoji="0" lang="en-US" altLang="zh-TW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~</a:t>
                      </a:r>
                      <a:r>
                        <a:rPr kumimoji="0" lang="zh-TW" alt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  <a:endParaRPr kumimoji="0" lang="zh-TW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7380569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7429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  <a:r>
                        <a:rPr kumimoji="0" lang="en-US" altLang="zh-TW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~</a:t>
                      </a:r>
                      <a:r>
                        <a:rPr kumimoji="0" lang="zh-TW" alt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  <a:endParaRPr kumimoji="0" lang="zh-TW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7266685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7429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  <a:r>
                        <a:rPr kumimoji="0" lang="en-US" altLang="zh-TW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~</a:t>
                      </a:r>
                      <a:r>
                        <a:rPr kumimoji="0" lang="zh-TW" alt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  <a:endParaRPr kumimoji="0" lang="zh-TW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2009546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7429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  <a:r>
                        <a:rPr kumimoji="0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~</a:t>
                      </a: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7521950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7429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  <a:r>
                        <a:rPr kumimoji="0" lang="en-US" altLang="zh-TW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~</a:t>
                      </a:r>
                      <a:r>
                        <a:rPr kumimoji="0" lang="zh-TW" alt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年 月</a:t>
                      </a:r>
                      <a:endParaRPr kumimoji="0" lang="zh-TW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2740738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3D45FC6B-3B7D-4A5B-8399-217C4B9187C5}"/>
              </a:ext>
            </a:extLst>
          </p:cNvPr>
          <p:cNvSpPr txBox="1"/>
          <p:nvPr/>
        </p:nvSpPr>
        <p:spPr>
          <a:xfrm>
            <a:off x="445916" y="977504"/>
            <a:ext cx="80842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（請填寫申請服務項目之輔導案例或專業服務實績，申請服務項目各分項均須進行舉例</a:t>
            </a:r>
            <a:r>
              <a:rPr lang="en-US" altLang="zh-TW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4DC6B8E2-6B31-4FF0-8625-B99C42D367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562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B280FE7-EF4F-4102-83FC-AB91DFEE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00800"/>
            <a:ext cx="2228851" cy="365125"/>
          </a:xfrm>
        </p:spPr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z="1200" spc="-5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pPr marL="38100">
                <a:lnSpc>
                  <a:spcPts val="1425"/>
                </a:lnSpc>
              </a:pPr>
              <a:t>7</a:t>
            </a:fld>
            <a:endParaRPr lang="en-US" altLang="zh-TW" sz="1200" spc="-5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CEF30C-BD68-49F3-90D8-2F3D4676895F}"/>
              </a:ext>
            </a:extLst>
          </p:cNvPr>
          <p:cNvSpPr txBox="1"/>
          <p:nvPr/>
        </p:nvSpPr>
        <p:spPr>
          <a:xfrm>
            <a:off x="2633009" y="190048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五、代表性案例說明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A600AE6-313E-41A1-9EBD-125FF9785551}"/>
              </a:ext>
            </a:extLst>
          </p:cNvPr>
          <p:cNvSpPr txBox="1"/>
          <p:nvPr/>
        </p:nvSpPr>
        <p:spPr>
          <a:xfrm>
            <a:off x="457200" y="914400"/>
            <a:ext cx="85534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44" indent="-285744">
              <a:buFont typeface="Wingdings" panose="05000000000000000000" pitchFamily="2" charset="2"/>
              <a:buChar char="l"/>
            </a:pPr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參考：</a:t>
            </a:r>
            <a:endParaRPr lang="en-US" altLang="zh-TW" sz="1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9121" indent="-360354">
              <a:buFont typeface="+mj-lt"/>
              <a:buAutoNum type="arabicPeriod"/>
            </a:pPr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案例以可為擬申請登錄服務項目及分項能量說明佐證者為宜，且須為申請單位對外輔導之案例</a:t>
            </a:r>
            <a:endParaRPr lang="en-US" altLang="zh-TW" sz="1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9121" indent="-360354">
              <a:buFont typeface="+mj-lt"/>
              <a:buAutoNum type="arabicPeriod"/>
            </a:pPr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案例中請說明輔導執行手法、輔導前後差異分析及具體效益</a:t>
            </a:r>
            <a:endParaRPr lang="en-US" altLang="zh-TW" sz="1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9121" indent="-360354">
              <a:buFont typeface="+mj-lt"/>
              <a:buAutoNum type="arabicPeriod"/>
            </a:pPr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申請登錄之技術分項至少需提出一項實績案例</a:t>
            </a:r>
            <a:endParaRPr lang="en-US" altLang="zh-TW" sz="1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E61366B-E592-4BFD-A5F6-50D56F0113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0"/>
            <a:ext cx="1495425" cy="5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469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B280FE7-EF4F-4102-83FC-AB91DFEE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00800"/>
            <a:ext cx="2228851" cy="365125"/>
          </a:xfrm>
        </p:spPr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en-US" altLang="zh-TW" sz="1200" spc="-5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pPr marL="38100">
                <a:lnSpc>
                  <a:spcPts val="1425"/>
                </a:lnSpc>
              </a:pPr>
              <a:t>8</a:t>
            </a:fld>
            <a:endParaRPr lang="en-US" altLang="zh-TW" sz="1200" spc="-5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CEF30C-BD68-49F3-90D8-2F3D4676895F}"/>
              </a:ext>
            </a:extLst>
          </p:cNvPr>
          <p:cNvSpPr txBox="1"/>
          <p:nvPr/>
        </p:nvSpPr>
        <p:spPr>
          <a:xfrm>
            <a:off x="2633012" y="190048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六、案例成果及效益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62AF859B-2E75-4597-9A1A-8EA3EBA9A57C}"/>
              </a:ext>
            </a:extLst>
          </p:cNvPr>
          <p:cNvSpPr txBox="1"/>
          <p:nvPr/>
        </p:nvSpPr>
        <p:spPr>
          <a:xfrm>
            <a:off x="457200" y="914400"/>
            <a:ext cx="838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44" indent="-285744">
              <a:buFont typeface="Wingdings" panose="05000000000000000000" pitchFamily="2" charset="2"/>
              <a:buChar char="l"/>
            </a:pPr>
            <a:r>
              <a:rPr lang="zh-TW" altLang="en-US" sz="1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請以數值呈現最終減碳量及其他效益，並加以說明</a:t>
            </a:r>
            <a:endParaRPr lang="en-US" altLang="zh-TW" sz="1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E60C102A-C3A7-4FBC-81FB-33D4236C0F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"/>
          <a:stretch/>
        </p:blipFill>
        <p:spPr>
          <a:xfrm>
            <a:off x="14926" y="24306"/>
            <a:ext cx="1495425" cy="516164"/>
          </a:xfrm>
          <a:prstGeom prst="rect">
            <a:avLst/>
          </a:prstGeom>
        </p:spPr>
      </p:pic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386BC2A1-B9E5-43D2-8802-603EC135B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386018"/>
              </p:ext>
            </p:extLst>
          </p:nvPr>
        </p:nvGraphicFramePr>
        <p:xfrm>
          <a:off x="380999" y="1524000"/>
          <a:ext cx="8382001" cy="3176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0172">
                  <a:extLst>
                    <a:ext uri="{9D8B030D-6E8A-4147-A177-3AD203B41FA5}">
                      <a16:colId xmlns:a16="http://schemas.microsoft.com/office/drawing/2014/main" val="726058098"/>
                    </a:ext>
                  </a:extLst>
                </a:gridCol>
                <a:gridCol w="2177829">
                  <a:extLst>
                    <a:ext uri="{9D8B030D-6E8A-4147-A177-3AD203B41FA5}">
                      <a16:colId xmlns:a16="http://schemas.microsoft.com/office/drawing/2014/main" val="366745709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2672651272"/>
                    </a:ext>
                  </a:extLst>
                </a:gridCol>
              </a:tblGrid>
              <a:tr h="529449">
                <a:tc>
                  <a:txBody>
                    <a:bodyPr/>
                    <a:lstStyle/>
                    <a:p>
                      <a:pPr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導入</a:t>
                      </a: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前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導入</a:t>
                      </a:r>
                      <a:r>
                        <a:rPr lang="zh-TW" sz="140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後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077402"/>
                  </a:ext>
                </a:extLst>
              </a:tr>
              <a:tr h="529449">
                <a:tc>
                  <a:txBody>
                    <a:bodyPr/>
                    <a:lstStyle/>
                    <a:p>
                      <a:pPr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降低用電度數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度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898175"/>
                  </a:ext>
                </a:extLst>
              </a:tr>
              <a:tr h="529449">
                <a:tc>
                  <a:txBody>
                    <a:bodyPr/>
                    <a:lstStyle/>
                    <a:p>
                      <a:pPr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降低碳排放量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公噸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231529"/>
                  </a:ext>
                </a:extLst>
              </a:tr>
              <a:tr h="529449">
                <a:tc>
                  <a:txBody>
                    <a:bodyPr/>
                    <a:lstStyle/>
                    <a:p>
                      <a:pPr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減少能源費用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144444"/>
                  </a:ext>
                </a:extLst>
              </a:tr>
              <a:tr h="529449">
                <a:tc>
                  <a:txBody>
                    <a:bodyPr/>
                    <a:lstStyle/>
                    <a:p>
                      <a:pPr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減少每度用電費用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669010"/>
                  </a:ext>
                </a:extLst>
              </a:tr>
              <a:tr h="529449">
                <a:tc>
                  <a:txBody>
                    <a:bodyPr/>
                    <a:lstStyle/>
                    <a:p>
                      <a:pPr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其他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:______________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細明體_HKSCS" panose="02020500000000000000" pitchFamily="18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34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299909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25177A67-8F99-4981-98E5-D453981000B6}" vid="{87C88311-520B-4E6F-BCC4-8FAEDC9B6011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5457</TotalTime>
  <Words>501</Words>
  <PresentationFormat>如螢幕大小 (4:3)</PresentationFormat>
  <Paragraphs>118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9" baseType="lpstr">
      <vt:lpstr>等线</vt:lpstr>
      <vt:lpstr>細明體_HKSCS</vt:lpstr>
      <vt:lpstr>新細明體</vt:lpstr>
      <vt:lpstr>標楷體</vt:lpstr>
      <vt:lpstr>Arial</vt:lpstr>
      <vt:lpstr>Calibri</vt:lpstr>
      <vt:lpstr>Calibri Light</vt:lpstr>
      <vt:lpstr>Times New Roman</vt:lpstr>
      <vt:lpstr>Wingdings</vt:lpstr>
      <vt:lpstr>佈景主題1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2021-04-08T09:52:09Z</cp:lastPrinted>
  <dcterms:created xsi:type="dcterms:W3CDTF">2020-01-20T00:58:38Z</dcterms:created>
  <dcterms:modified xsi:type="dcterms:W3CDTF">2025-02-26T00:51:50Z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2020-01-20T00:00:00Z</vt:filetime>
  </property>
</Properties>
</file>